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93" r:id="rId10"/>
    <p:sldId id="373" r:id="rId11"/>
    <p:sldId id="414" r:id="rId12"/>
    <p:sldId id="415" r:id="rId13"/>
    <p:sldId id="409" r:id="rId14"/>
    <p:sldId id="412" r:id="rId15"/>
    <p:sldId id="410" r:id="rId16"/>
    <p:sldId id="401" r:id="rId17"/>
    <p:sldId id="377" r:id="rId18"/>
    <p:sldId id="402" r:id="rId19"/>
    <p:sldId id="407" r:id="rId20"/>
    <p:sldId id="403" r:id="rId21"/>
    <p:sldId id="404" r:id="rId22"/>
    <p:sldId id="374" r:id="rId23"/>
    <p:sldId id="396" r:id="rId24"/>
    <p:sldId id="395" r:id="rId25"/>
    <p:sldId id="381" r:id="rId26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3"/>
            <p14:sldId id="373"/>
            <p14:sldId id="414"/>
            <p14:sldId id="415"/>
            <p14:sldId id="409"/>
            <p14:sldId id="412"/>
            <p14:sldId id="410"/>
            <p14:sldId id="401"/>
            <p14:sldId id="377"/>
            <p14:sldId id="402"/>
            <p14:sldId id="407"/>
            <p14:sldId id="403"/>
            <p14:sldId id="404"/>
            <p14:sldId id="374"/>
            <p14:sldId id="396"/>
            <p14:sldId id="395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F1F1F1"/>
    <a:srgbClr val="4756A0"/>
    <a:srgbClr val="B1C1E4"/>
    <a:srgbClr val="B9B9B9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108" d="100"/>
          <a:sy n="108" d="100"/>
        </p:scale>
        <p:origin x="143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36-F044-9683-AF306EA152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6,08%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36-F044-9683-AF306EA152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2,42%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36-F044-9683-AF306EA1524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здравохранение, соц. услуги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3.9E-2</c:v>
                </c:pt>
                <c:pt idx="1">
                  <c:v>1.7999999999999999E-2</c:v>
                </c:pt>
                <c:pt idx="2">
                  <c:v>4.5999999999999999E-2</c:v>
                </c:pt>
                <c:pt idx="3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малый и микро бизнес</c:v>
                </c:pt>
                <c:pt idx="1">
                  <c:v>средний бизес</c:v>
                </c:pt>
                <c:pt idx="2">
                  <c:v>крубный бизес</c:v>
                </c:pt>
              </c:strCache>
            </c:strRef>
          </c:cat>
          <c:val>
            <c:numRef>
              <c:f>Лист1!$B$2:$B$4</c:f>
              <c:numCache>
                <c:formatCode>#\ ##0\ [$₽-419]</c:formatCode>
                <c:ptCount val="3"/>
                <c:pt idx="0">
                  <c:v>42487</c:v>
                </c:pt>
                <c:pt idx="1">
                  <c:v>54000</c:v>
                </c:pt>
                <c:pt idx="2">
                  <c:v>61850.5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61292,0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2E-2D4B-B55A-631E22352E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53840,1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2E-2D4B-B55A-631E22352E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53666,70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D2E-2D4B-B55A-631E22352E35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62409,0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#\ ##0\ [$₽-419]</c:formatCode>
                <c:ptCount val="4"/>
                <c:pt idx="0">
                  <c:v>61292</c:v>
                </c:pt>
                <c:pt idx="1">
                  <c:v>53840.1</c:v>
                </c:pt>
                <c:pt idx="2">
                  <c:v>53666.7</c:v>
                </c:pt>
                <c:pt idx="3">
                  <c:v>62409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29367388338229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B-BB48-8F4E-2B18E56A5E8D}"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B-BB48-8F4E-2B18E56A5E8D}"/>
                </c:ext>
              </c:extLst>
            </c:dLbl>
            <c:dLbl>
              <c:idx val="2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B-BB48-8F4E-2B18E56A5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0.13600000000000001</c:v>
                </c:pt>
                <c:pt idx="1">
                  <c:v>0.1973</c:v>
                </c:pt>
                <c:pt idx="2">
                  <c:v>0.66669999999999996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0.35470000000000002</c:v>
                </c:pt>
                <c:pt idx="1">
                  <c:v>0.10929999999999999</c:v>
                </c:pt>
                <c:pt idx="2">
                  <c:v>0.53600000000000003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D-724B-B20F-F0C2DB9EBDD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D-724B-B20F-F0C2DB9EBDDC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D-724B-B20F-F0C2DB9EB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6.4000000000000001E-2</c:v>
                </c:pt>
                <c:pt idx="1">
                  <c:v>0.26400000000000001</c:v>
                </c:pt>
                <c:pt idx="2">
                  <c:v>0.67200000000000004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8186267786112"/>
          <c:y val="1.00939395085976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E-5846-BE71-A5093F4F9B4F}"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E-5846-BE71-A5093F4F9B4F}"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7E-5846-BE71-A5093F4F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0.21870000000000001</c:v>
                </c:pt>
                <c:pt idx="1">
                  <c:v>0.20269999999999999</c:v>
                </c:pt>
                <c:pt idx="2">
                  <c:v>0.57869999999999999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2-634C-A62A-12AA39319824}"/>
                </c:ext>
              </c:extLst>
            </c:dLbl>
            <c:dLbl>
              <c:idx val="1"/>
              <c:layout>
                <c:manualLayout>
                  <c:x val="4.60406725334064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2-634C-A62A-12AA39319824}"/>
                </c:ext>
              </c:extLst>
            </c:dLbl>
            <c:dLbl>
              <c:idx val="2"/>
              <c:layout>
                <c:manualLayout>
                  <c:x val="0.1221211946203102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2-634C-A62A-12AA39319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0.14929999999999999</c:v>
                </c:pt>
                <c:pt idx="1">
                  <c:v>0.1067</c:v>
                </c:pt>
                <c:pt idx="2">
                  <c:v>0.74399999999999999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7-8647-B230-7DCE5B9EB0F1}"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7-8647-B230-7DCE5B9EB0F1}"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7-8647-B230-7DCE5B9E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ID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0.152</c:v>
                </c:pt>
                <c:pt idx="1">
                  <c:v>0.16270000000000001</c:v>
                </c:pt>
                <c:pt idx="2">
                  <c:v>0.68530000000000002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ID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ru-ID" smtClean="0"/>
              <a:t>04/09/2025</a:t>
            </a:fld>
            <a:endParaRPr lang="ru-I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I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I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3215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09.04.2025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09.04.2025</a:t>
            </a:fld>
            <a:endParaRPr lang="ru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09.04.2025</a:t>
            </a:fld>
            <a:endParaRPr lang="ru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09.04.2025</a:t>
            </a:fld>
            <a:endParaRPr lang="ru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09.04.2025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09.04.2025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09.04.2025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microsoft.com/office/2007/relationships/hdphoto" Target="../media/hdphoto2.wdp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sv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3" Type="http://schemas.openxmlformats.org/officeDocument/2006/relationships/slide" Target="slide4.xml"/><Relationship Id="rId21" Type="http://schemas.openxmlformats.org/officeDocument/2006/relationships/slide" Target="slide20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image" Target="../media/image6.png"/><Relationship Id="rId10" Type="http://schemas.openxmlformats.org/officeDocument/2006/relationships/slide" Target="slide13.xml"/><Relationship Id="rId19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4" Type="http://schemas.openxmlformats.org/officeDocument/2006/relationships/image" Target="../media/image9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svg"/><Relationship Id="rId18" Type="http://schemas.openxmlformats.org/officeDocument/2006/relationships/image" Target="../media/image53.png"/><Relationship Id="rId3" Type="http://schemas.openxmlformats.org/officeDocument/2006/relationships/hyperlink" Target="https://www.ukgo.su/development/smallbusiness/podderzhka-malogo-biznesa.php" TargetMode="External"/><Relationship Id="rId7" Type="http://schemas.openxmlformats.org/officeDocument/2006/relationships/image" Target="../media/image34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" Type="http://schemas.openxmlformats.org/officeDocument/2006/relationships/hyperlink" Target="https://www.ukgo.su/development/economy/investitsionnoe_razvitie.php" TargetMode="External"/><Relationship Id="rId16" Type="http://schemas.openxmlformats.org/officeDocument/2006/relationships/image" Target="../media/image108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103.svg"/><Relationship Id="rId5" Type="http://schemas.openxmlformats.org/officeDocument/2006/relationships/image" Target="../media/image100.svg"/><Relationship Id="rId15" Type="http://schemas.openxmlformats.org/officeDocument/2006/relationships/image" Target="../media/image107.svg"/><Relationship Id="rId10" Type="http://schemas.openxmlformats.org/officeDocument/2006/relationships/image" Target="../media/image57.png"/><Relationship Id="rId19" Type="http://schemas.openxmlformats.org/officeDocument/2006/relationships/image" Target="../media/image54.svg"/><Relationship Id="rId4" Type="http://schemas.openxmlformats.org/officeDocument/2006/relationships/image" Target="../media/image99.png"/><Relationship Id="rId9" Type="http://schemas.openxmlformats.org/officeDocument/2006/relationships/image" Target="../media/image102.svg"/><Relationship Id="rId1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84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13.png"/><Relationship Id="rId7" Type="http://schemas.openxmlformats.org/officeDocument/2006/relationships/image" Target="../media/image33.png"/><Relationship Id="rId12" Type="http://schemas.openxmlformats.org/officeDocument/2006/relationships/image" Target="../media/image12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svg"/><Relationship Id="rId11" Type="http://schemas.openxmlformats.org/officeDocument/2006/relationships/image" Target="../media/image119.png"/><Relationship Id="rId5" Type="http://schemas.openxmlformats.org/officeDocument/2006/relationships/image" Target="../media/image115.png"/><Relationship Id="rId10" Type="http://schemas.openxmlformats.org/officeDocument/2006/relationships/image" Target="../media/image118.svg"/><Relationship Id="rId4" Type="http://schemas.openxmlformats.org/officeDocument/2006/relationships/image" Target="../media/image114.sv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chart" Target="../charts/chart2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6979580" y="149599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  <a:endParaRPr kumimoji="0" lang="ru-ID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2667" r="4954" b="8247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0560" r="2695" b="14707"/>
          <a:stretch>
            <a:fillRect/>
          </a:stretch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АДМИНИСТРАЦИИ УСТЬ-КАТАВСКОГО ГОРОДСКОГО ОКРУГА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78D5E7-E152-6870-C7B5-8709BE25F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" y="1238739"/>
            <a:ext cx="6888718" cy="3046290"/>
          </a:xfrm>
          <a:prstGeom prst="rect">
            <a:avLst/>
          </a:prstGeom>
        </p:spPr>
      </p:pic>
      <p:pic>
        <p:nvPicPr>
          <p:cNvPr id="11" name="Picture 17" descr="Untitled-2">
            <a:extLst>
              <a:ext uri="{FF2B5EF4-FFF2-40B4-BE49-F238E27FC236}">
                <a16:creationId xmlns:a16="http://schemas.microsoft.com/office/drawing/2014/main" id="{F09F5A21-E176-E658-5D31-141B38A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51" y="1238739"/>
            <a:ext cx="2153465" cy="32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E79160-A71F-856F-623B-DBF555EC17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r="28101"/>
          <a:stretch/>
        </p:blipFill>
        <p:spPr>
          <a:xfrm>
            <a:off x="8913181" y="149600"/>
            <a:ext cx="874417" cy="7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6299" y="401002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МКУК ИСТОРИКО - КРАЕВЕДЧЕСКИЙ МУЗЕЙ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655557" y="1348955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695147" y="2680175"/>
            <a:ext cx="2953312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680338" y="3924260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8" y="171057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3 084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051058" y="2108779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2024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6299" y="1496458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60010" y="301129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60010" y="3501430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2024 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— 2 пешеходных,         более — 2 выездных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037963" y="421845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397 человек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3785" y="2801284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29479-CE13-F145-1907-5B24BA0EA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04" y="1255212"/>
            <a:ext cx="5621984" cy="45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4740591" y="1401546"/>
            <a:ext cx="5047005" cy="4954806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11</a:t>
            </a:fld>
            <a:endParaRPr lang="ru-ID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E6210EF-3CE9-687B-D58A-316299AB2051}"/>
              </a:ext>
            </a:extLst>
          </p:cNvPr>
          <p:cNvSpPr/>
          <p:nvPr/>
        </p:nvSpPr>
        <p:spPr>
          <a:xfrm>
            <a:off x="627016" y="1401546"/>
            <a:ext cx="3977403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 МАРШРУТЫ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287720"/>
            <a:ext cx="3977403" cy="4068631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2" y="1401546"/>
            <a:ext cx="4984744" cy="3978528"/>
          </a:xfrm>
          <a:prstGeom prst="rect">
            <a:avLst/>
          </a:prstGeom>
          <a:effectLst>
            <a:outerShdw blurRad="50800" dist="50800" dir="5400000" algn="ctr" rotWithShape="0">
              <a:srgbClr val="F1F1F1"/>
            </a:outerShdw>
          </a:effec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DB81C2A-5F5E-D195-4DD8-EFB6E8A7555C}"/>
              </a:ext>
            </a:extLst>
          </p:cNvPr>
          <p:cNvSpPr/>
          <p:nvPr/>
        </p:nvSpPr>
        <p:spPr>
          <a:xfrm>
            <a:off x="6996114" y="3520566"/>
            <a:ext cx="1095264" cy="2346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  <a:endParaRPr lang="ru-ID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Маркер со сплошной заливкой">
            <a:extLst>
              <a:ext uri="{FF2B5EF4-FFF2-40B4-BE49-F238E27FC236}">
                <a16:creationId xmlns:a16="http://schemas.microsoft.com/office/drawing/2014/main" id="{4BF14909-C80C-8B38-2112-1B2F3E35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0496" y="3547883"/>
            <a:ext cx="180000" cy="1800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A4F9D21E-69D1-7F1B-E002-38AFEE7A6866}"/>
              </a:ext>
            </a:extLst>
          </p:cNvPr>
          <p:cNvSpPr/>
          <p:nvPr/>
        </p:nvSpPr>
        <p:spPr>
          <a:xfrm>
            <a:off x="852980" y="321081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1021" y="3163018"/>
            <a:ext cx="32705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Пешеходная экскурсия «Памятники архитектуры»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Брянский мост. Продолжительность 1,5 часа, 10 объектов показа, в основе которых 6 памятников архитектуры регионального значения.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473CE6-90F5-AEE0-DE2C-741B3FB20BBD}"/>
              </a:ext>
            </a:extLst>
          </p:cNvPr>
          <p:cNvSpPr/>
          <p:nvPr/>
        </p:nvSpPr>
        <p:spPr>
          <a:xfrm>
            <a:off x="852980" y="256407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1166820" y="2386523"/>
            <a:ext cx="326586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Автобусный экскурсионный маршрут «История в улицах, лицах, событиях»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Историко-краеведческий музей. Продолжительность 1,5 часа, 25 объектов показа, 11 точек следования маршрута.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81C32BB-E012-373B-F74F-60BEDD163A87}"/>
              </a:ext>
            </a:extLst>
          </p:cNvPr>
          <p:cNvSpPr/>
          <p:nvPr/>
        </p:nvSpPr>
        <p:spPr>
          <a:xfrm>
            <a:off x="6816113" y="387025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F4B88EE-73C0-275D-D7F3-A79F47C52088}"/>
              </a:ext>
            </a:extLst>
          </p:cNvPr>
          <p:cNvSpPr/>
          <p:nvPr/>
        </p:nvSpPr>
        <p:spPr>
          <a:xfrm>
            <a:off x="7764898" y="303871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7040584" y="3904154"/>
            <a:ext cx="724314" cy="1460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музей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6952534" y="3068310"/>
            <a:ext cx="724314" cy="1460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Брянский мост</a:t>
            </a:r>
            <a:endParaRPr lang="ru-ID" sz="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869573" y="383842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2174" y="3827593"/>
            <a:ext cx="32693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тропа в скалах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Хапова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гребня 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на территории памятника природы «Пещера Большая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Усть-Катавская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высоте 17 метров над уровнем реки Катав. Протяжённость экологической тропы — 500 метров. Подъём по скале оборудован многоуровневой металлической лестницей с площадками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5189928" y="558227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1BD3DD5-5456-150A-CE00-B003466622B3}"/>
              </a:ext>
            </a:extLst>
          </p:cNvPr>
          <p:cNvSpPr/>
          <p:nvPr/>
        </p:nvSpPr>
        <p:spPr>
          <a:xfrm>
            <a:off x="869573" y="477678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6820" y="4759684"/>
            <a:ext cx="326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маршрут по реке Юрюзань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гора Медведь. Сплавы по реке Юрюзань продолжительностью от  двух до 7 дней, протяжённостью до 88 км. Средняя продолжительность 3 дня и 2 ночи (52 км).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99" y="1454215"/>
            <a:ext cx="1572657" cy="3313183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CD93531C-0446-5889-06D7-E2FCDB34FED0}"/>
              </a:ext>
            </a:extLst>
          </p:cNvPr>
          <p:cNvSpPr/>
          <p:nvPr/>
        </p:nvSpPr>
        <p:spPr>
          <a:xfrm>
            <a:off x="8629142" y="288831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C45211F-A378-7AB1-3776-E71E7791729B}"/>
              </a:ext>
            </a:extLst>
          </p:cNvPr>
          <p:cNvSpPr/>
          <p:nvPr/>
        </p:nvSpPr>
        <p:spPr>
          <a:xfrm>
            <a:off x="865925" y="542476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1021" y="5423441"/>
            <a:ext cx="32705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Экскурсионный маршрут «Легенды Салавата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Юлаева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на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Салаватском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гребне вблизи п. Верхняя Лука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Усть-Катавского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ГО. Протяжённость 1,2 км. Включает в себя показ 7 природных объектов, связанных с именем Салавата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Юлаева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экотропу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пещере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Салаватской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4" t="19927"/>
          <a:stretch/>
        </p:blipFill>
        <p:spPr>
          <a:xfrm>
            <a:off x="8295519" y="5432023"/>
            <a:ext cx="1302503" cy="825589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CD93531C-0446-5889-06D7-E2FCDB34FED0}"/>
              </a:ext>
            </a:extLst>
          </p:cNvPr>
          <p:cNvSpPr/>
          <p:nvPr/>
        </p:nvSpPr>
        <p:spPr>
          <a:xfrm>
            <a:off x="7614935" y="558227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ID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7270496" y="5820945"/>
            <a:ext cx="868879" cy="322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на реку Юрюзань с </a:t>
            </a:r>
            <a:r>
              <a:rPr lang="ru-RU" sz="5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Салаватова</a:t>
            </a: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городища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4848868" y="5820945"/>
            <a:ext cx="868879" cy="322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на реку Катав с </a:t>
            </a:r>
            <a:r>
              <a:rPr lang="ru-RU" sz="5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Хапова</a:t>
            </a: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гребня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7" r="3707" b="3761"/>
          <a:stretch/>
        </p:blipFill>
        <p:spPr>
          <a:xfrm>
            <a:off x="5770247" y="5448151"/>
            <a:ext cx="1320829" cy="8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СОБЫТИЙНОГО ТУРИЗМА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2860550" y="1842833"/>
            <a:ext cx="3595594" cy="107721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Рыболовный фестиваль «Уральский голавль» проводится ежегодно с 2009 года на живописном берегу реки Юрюзань, на территории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Усть-Катавского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округа, недалеко от посёлка Верхняя Лука. До 100 рыболовов-любителей с нескольких регионов России приезжают посоревноваться в ловле голавля – сильной и красивой рыбы. Фестиваль является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имиджевым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событием Южного Урала и входит в «Путеводитель по Челябинской области». Итоги подводятся отдельно среди мужчин, женщин и детей. По результатам всех состязаний во всех номинациях определяются победители и призёры в «Семейной номинации», ведь фестиваль носит концепцию семейного активного отдыха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6DD7929-F616-C9CC-CA73-76240227E2F5}"/>
              </a:ext>
            </a:extLst>
          </p:cNvPr>
          <p:cNvSpPr txBox="1"/>
          <p:nvPr/>
        </p:nvSpPr>
        <p:spPr>
          <a:xfrm>
            <a:off x="7056425" y="3894589"/>
            <a:ext cx="2393192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 основан </a:t>
            </a:r>
            <a:endParaRPr lang="en-US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1758 году </a:t>
            </a:r>
            <a:endParaRPr lang="ru-RU" sz="14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7E3A4C9-2BF0-143F-A841-6178A0FDF96B}"/>
              </a:ext>
            </a:extLst>
          </p:cNvPr>
          <p:cNvSpPr txBox="1"/>
          <p:nvPr/>
        </p:nvSpPr>
        <p:spPr>
          <a:xfrm>
            <a:off x="7122705" y="4971974"/>
            <a:ext cx="2393192" cy="1205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игровая программа;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молодёжный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«Ключи от города»;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ярмака-выставка художественного и декоративно-прикладного творчества «Парк мастеров»;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состязания;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концертная вечерняя программа.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7057532" y="4379918"/>
            <a:ext cx="23931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последнюю субботу июня жители и гости Усть-Катава отмечается День города: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65" y="1543192"/>
            <a:ext cx="2896529" cy="2182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3" y="1616502"/>
            <a:ext cx="1749041" cy="11660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2860550" y="1647925"/>
            <a:ext cx="3376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Рыболовный фестиваль «Уральский голавль»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36595" y="3139820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4698352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959573" y="3289537"/>
            <a:ext cx="3376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Гастрономический конкурс «Фестиваль ухи»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2840567" y="4837008"/>
            <a:ext cx="38287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уличной ловли рыбы «Семейная рыбалка»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953266" y="3531519"/>
            <a:ext cx="3595594" cy="9694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Гастрономический конкурс «Фестиваль ухи» в Усть-Катаве – единственный подобный праздник на Южном Урале! Проводится с 2018 года. Периодичность - раз в два года. Начиная с 2025 года планируется проводить фестиваль ежегодно. Место проведения – берег реки Юрюзань.</a:t>
            </a:r>
          </a:p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готовят уху, зрителей участвуют в разнообразных тематических и не только аттракционах и конкурсах, кушают гостевую уху. Самый полюбившийся конкурс – конкурс по метанию рыбацкого сапога на дальность. Кульминация гастрономического фестиваля – творческая презентация блюд и рецептов приготовления ухи.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2854496" y="5027954"/>
            <a:ext cx="3595594" cy="11849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«Семейная рыбалка» - это попытка объединить семьи в увлекательном и азартном виде отдыха. Фестиваль по уличной рыбалке впервые прошёл в Усть-Катаве в 2023 году. Поплавочная снасть - это именно то, с чего начинает свой путь каждый рыболов, будь то ребёнок или взрослый. А ловить рыбу в уличных условиях - это популярный тренд. К слову, идею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устькатавцев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уже через год подхватила вся страна. В Год семьи подобные фестивали прошли по всей России.</a:t>
            </a:r>
          </a:p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фестиваля подводятся в личном зачёте - отдельно среди детей, женщин и мужчин. В «Семейной номинации» лучшие команды выявляются по сумме результатов членов семьи в личном </a:t>
            </a:r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зачёте.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47" y="3289537"/>
            <a:ext cx="1791743" cy="1194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6" y="4857320"/>
            <a:ext cx="1720703" cy="11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2D5C957-0713-A21A-D179-DFD33F07C758}"/>
              </a:ext>
            </a:extLst>
          </p:cNvPr>
          <p:cNvSpPr/>
          <p:nvPr/>
        </p:nvSpPr>
        <p:spPr>
          <a:xfrm>
            <a:off x="627016" y="2255994"/>
            <a:ext cx="439481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Ограниченность экономической базы и невыгодные конкурентные позиции в привлечении квалифицированных кадров и инвестиций (отдаленное расположение от административных центров); отток квалифицированных кадров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Доминирование одной отрасли промышленности (монозависимость)</a:t>
            </a: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Технологическая отсталость большей части предприятий, а также высокий уровень износа основных фондов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44D7B98-D6FF-CBE2-5539-FD144908A34A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Неудовлетворенность населения доступностью и качеством медицинского обслуживания, отсутствие квалифицированных медицинских кадров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6B4D0FC-EC46-8BB2-BEEE-F8A090BDDAB0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типовых планов и сценарных программ развития малых городов, которые окажут содействие в развитии социально-экономического развития средних и малых городов, как на национальном, так и на региональном уровне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 объектов инфраструктуры для создания благоприятных условий жизни населения</a:t>
            </a: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Восстановление объектов культурного и исторического наследия для повышения туристической привлекательности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ECF1362-D6B1-FEA2-7BB3-30DABE372E72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инициатив бизнеса и населения по созданию новых общественных пространств, развитию формата «соучастия» жителей в событиях города</a:t>
            </a: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Высокое зависимость МО от обрабатывающей промышленности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Дотационность местного бюджета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уровня инфляции;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дефицита бюджета;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спад производства;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доходов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субъектов малого бизнеса;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загрязнения;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старение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уровня квалификации;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специалистов из города;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Развитая обрабатывающая промышленность                                                                                                   (8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в общем объеме отгруженные продукции в 202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Выгодное географическое месторасположение Усть-Катавского городского округа: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-близость Транссибирской магистрали и Федеральной трассы М5;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близость к республике Башкортостан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профессионального и одного высшего учебного заведения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коммуникаций и транспортной инфраструктуры;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аличие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свободных мощностей (тепло- и газоснабжения);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численности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уровня образования и культуры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спорта;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мощностей и материально-технической базы объектов социальной инфраструктуры;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инвестиций, развитие логистики;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качества предоставления социальных услуг (образование, здравоохранение и т.д.);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уровня безработицы;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инвестиций за счет реализации проектов в сфере сельского хозяйства, обрабатывающей промышленности, машиностроения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48245-9D17-3AA5-4475-4B6BE71BDDB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в</a:t>
            </a: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ысокий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износ коммунальных сетей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Стихийные свалки в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отдельных частях округа, несвоевременный вывоз мусора)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МО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дороги не соответствуют требованиям содержания (Гололед, снег)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увеличению нормативов вывоза мусора, установка дополнительных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 для сортировки мусора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проведение субботников (очистка береговой и лесополосы в черте округа)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снегоочистительнои техники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округа                                         (в т.ч. отсутствие освещения)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дорожной инфраструктуры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9FEEF-3294-95A5-7A2E-010555BF8D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A2D1DDE9-57E1-D977-7E4B-DD9915958E57}"/>
              </a:ext>
            </a:extLst>
          </p:cNvPr>
          <p:cNvSpPr/>
          <p:nvPr/>
        </p:nvSpPr>
        <p:spPr>
          <a:xfrm>
            <a:off x="3486694" y="141532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тех. разрешений при реализации инвестиционного проекта</a:t>
            </a:r>
            <a:endParaRPr lang="ru-ID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ID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ru-ID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ru-ID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56FC0C4E-E2BB-8AD4-BE7C-701CBC8E39F1}"/>
              </a:ext>
            </a:extLst>
          </p:cNvPr>
          <p:cNvSpPr/>
          <p:nvPr/>
        </p:nvSpPr>
        <p:spPr>
          <a:xfrm>
            <a:off x="5344034" y="141909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Согласование на всех этапах при реализации инвестиционного проекта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ru-ID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ID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ru-ID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ID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ru-ID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ru-ID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B540F-4DBD-31C6-EF1F-FBBC91A94B5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F5636-101D-E1F5-86B0-7967C92BF89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638D0-A662-4654-8814-FEB52EC0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16" y="1238739"/>
            <a:ext cx="6357258" cy="31478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27000">
              <a:schemeClr val="bg1"/>
            </a:glow>
          </a:effec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2462CEA-7A53-5A65-6AAE-23C760DB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74" y="1366375"/>
            <a:ext cx="2892584" cy="30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fontAlgn="ctr" latinLnBrk="0" hangingPunct="1">
              <a:buNone/>
            </a:pPr>
            <a:r>
              <a:rPr lang="ru-RU" sz="1800" b="1" i="0" u="none" strike="noStrike" kern="1200" spc="-1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«Усть-Катавский гранитный карьер»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/>
            <a:r>
              <a:rPr lang="ru-RU" sz="18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98050"/>
              </p:ext>
            </p:extLst>
          </p:nvPr>
        </p:nvGraphicFramePr>
        <p:xfrm>
          <a:off x="627015" y="1376761"/>
          <a:ext cx="9136390" cy="486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208036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8914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АО «Усть-Катавский вагоностроительный завод» – «Усть-Катавский вагоностроительный завод имени С.М. Кирова»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трамвайных вагонов, мин, оборудования для топливно-энергетического комплекса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815 824,0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2 323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5999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«Агропарк Урал»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овощей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2 615,4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6928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«Усть-Катавский гранитный карьер»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556,9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72506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«Теплоэнергетика»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Производство, передача и распределение пара и горячей воды; кондиционирование воздуха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302,9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813487">
                <a:tc>
                  <a:txBody>
                    <a:bodyPr/>
                    <a:lstStyle/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Леспромсервис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 и прочая сельскохозяйственная деятельность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algn="ctr"/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CA959F-7BB1-A9A1-81E0-408E1F8DFD2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365 дней в году овощи созревают в идеальных условиях без пестицидов и стимуляторов роста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 тыс. тонн в год самых свежих и сочных овощей;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 – столько занимает путь от грядки до полки благодаря растущей сети теплиц и распределительных центров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09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Филиал АО «УКВЗ» – «УКВЗ им. С.М. Кирова»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215828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 трамвайные вагоны с 1901 года,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позволяет интегрировать уникальный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производственный опыт в инновационные проекты;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доверяют 95% городов с трамвайными системами. Мы создаем надежный, безопасный и комфортный транспорт;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28000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трамвайных вагонов было выпущено с конвейера УКВЗ по полному циклу производства.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ООО «Агропарк Урал»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12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ведущий производитель трамвайных вагонов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ведущий тепличный комбинат круглогодичного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выращивания овощей закрытого грунта 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27A43-9C5E-CB88-5946-D363C050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8" y="1512743"/>
            <a:ext cx="602299" cy="482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7A499-1B8D-98DE-A7D5-18C774103D4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02DE63-BAAA-98C7-CC9E-EDCDC659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81" y="1478487"/>
            <a:ext cx="764643" cy="5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3" name="Скругленный 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3398400" y="1605698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6536847" y="1621099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0-12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10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26295" y="2010845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2877178" y="201084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2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4565391" y="2000754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3" action="ppaction://hlinksldjump"/>
            <a:extLst>
              <a:ext uri="{FF2B5EF4-FFF2-40B4-BE49-F238E27FC236}">
                <a16:creationId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7231064" y="1995413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4" action="ppaction://hlinksldjump"/>
            <a:extLst>
              <a:ext uri="{FF2B5EF4-FFF2-40B4-BE49-F238E27FC236}">
                <a16:creationId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632310" y="2372877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5" action="ppaction://hlinksldjump"/>
            <a:extLst>
              <a:ext uri="{FF2B5EF4-FFF2-40B4-BE49-F238E27FC236}">
                <a16:creationId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4786997" y="2380221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6" action="ppaction://hlinksldjump"/>
            <a:extLst>
              <a:ext uri="{FF2B5EF4-FFF2-40B4-BE49-F238E27FC236}">
                <a16:creationId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7629010" y="2372877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7" action="ppaction://hlinksldjump"/>
            <a:extLst>
              <a:ext uri="{FF2B5EF4-FFF2-40B4-BE49-F238E27FC236}">
                <a16:creationId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2552258" y="2748230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2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8" action="ppaction://hlinksldjump"/>
            <a:extLst>
              <a:ext uri="{FF2B5EF4-FFF2-40B4-BE49-F238E27FC236}">
                <a16:creationId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5600538" y="2737423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" action="ppaction://noaction"/>
            <a:extLst>
              <a:ext uri="{FF2B5EF4-FFF2-40B4-BE49-F238E27FC236}">
                <a16:creationId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2744201" y="3136563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  <a:extLst>
              <a:ext uri="{FF2B5EF4-FFF2-40B4-BE49-F238E27FC236}">
                <a16:creationId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4533869" y="3141171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0" action="ppaction://hlinksldjump"/>
            <a:extLst>
              <a:ext uri="{FF2B5EF4-FFF2-40B4-BE49-F238E27FC236}">
                <a16:creationId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626294" y="3133801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23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21" action="ppaction://hlinksldjump"/>
            <a:extLst>
              <a:ext uri="{FF2B5EF4-FFF2-40B4-BE49-F238E27FC236}">
                <a16:creationId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626295" y="2747191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2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ID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270321" y="127628"/>
            <a:ext cx="2496496" cy="777555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Челябинская область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B21595-0EA0-965F-9EC3-40A479C0E6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r="28101"/>
          <a:stretch/>
        </p:blipFill>
        <p:spPr>
          <a:xfrm>
            <a:off x="8913181" y="158306"/>
            <a:ext cx="853635" cy="7276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8D62BD-F8CD-E947-2C85-43F8558B9552}"/>
              </a:ext>
            </a:extLst>
          </p:cNvPr>
          <p:cNvSpPr txBox="1"/>
          <p:nvPr/>
        </p:nvSpPr>
        <p:spPr>
          <a:xfrm>
            <a:off x="627016" y="6278915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АДМИНИСТРАЦИИ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ru-ID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39436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трамвайных вагонов, мин, оборудования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2954593" y="239436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3011696" y="358821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новейшие технологии и инновационный подход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46253" y="502218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dirty="0">
                <a:solidFill>
                  <a:schemeClr val="tx1"/>
                </a:solidFill>
                <a:latin typeface="Rubik"/>
              </a:rPr>
              <a:t>д</a:t>
            </a:r>
            <a:r>
              <a:rPr lang="ru-RU" sz="800" b="0" i="0" dirty="0">
                <a:solidFill>
                  <a:schemeClr val="tx1"/>
                </a:solidFill>
                <a:effectLst/>
                <a:latin typeface="Rubik"/>
              </a:rPr>
              <a:t>обыча щ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ебня и гравия из плотных горных пород для строительных работ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76604" y="239436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96079" y="3611068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потребительского рынка свежими овощами круглый год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296079" y="502218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строительным щебнем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39436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61087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3637607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овощей закрытого грунта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1447" y="502218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ДОБЫЧА ПОЛЕЗНЫХ ИСКОПАЕМЫ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щебня</a:t>
            </a:r>
            <a:endParaRPr kumimoji="0" lang="ru-ID" sz="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3C898-9EA6-1D32-44F3-C6779798CA9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4" name="Скругленный прямоугольник 41">
            <a:extLst>
              <a:ext uri="{FF2B5EF4-FFF2-40B4-BE49-F238E27FC236}">
                <a16:creationId xmlns:a16="http://schemas.microsoft.com/office/drawing/2014/main" id="{7CE94B20-3952-6D9B-1010-5790F59F2CC4}"/>
              </a:ext>
            </a:extLst>
          </p:cNvPr>
          <p:cNvSpPr/>
          <p:nvPr/>
        </p:nvSpPr>
        <p:spPr>
          <a:xfrm>
            <a:off x="7645905" y="499990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201387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32772"/>
              </p:ext>
            </p:extLst>
          </p:nvPr>
        </p:nvGraphicFramePr>
        <p:xfrm>
          <a:off x="627015" y="1376759"/>
          <a:ext cx="9136390" cy="475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188888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78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автомобильной газонаполнительной компрессорной станции в г. Усть-Катав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представляет возможность для функционирования автомобильного транспорта, использующего в качестве моторного топлива компримированный природный газ</a:t>
                      </a: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174,67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178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ФОК с универсальным игровым залом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т.ч. повышение уровня обеспеченности населения объектами спорта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130,17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</a:tbl>
          </a:graphicData>
        </a:graphic>
      </p:graphicFrame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13688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979198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3C3348-2A1B-49E4-EF9E-591318CD5AF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администрации Усть-Катавского городского округа по ссылке: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https://www.ukgo.su/development/economy/investitsionnoe_razvitie.php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сайте администрации Усть-Катавского городского округа по ссылке: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https://www.ukgo.su/development/smallbusiness/podderzhka-malogo-biznesa.php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270" y="3824239"/>
            <a:ext cx="360000" cy="360000"/>
          </a:xfrm>
          <a:prstGeom prst="rect">
            <a:avLst/>
          </a:prstGeom>
        </p:spPr>
      </p:pic>
      <p:pic>
        <p:nvPicPr>
          <p:cNvPr id="176" name="Рисунок 175" descr="Протекающий кран со сплошной заливкой">
            <a:extLst>
              <a:ext uri="{FF2B5EF4-FFF2-40B4-BE49-F238E27FC236}">
                <a16:creationId xmlns:a16="http://schemas.microsoft.com/office/drawing/2014/main" id="{3E68B0A0-4742-F882-8E9C-7A80A16BF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313" y="3327380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7" y="5537887"/>
            <a:ext cx="1269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свободных инвестиционных площадок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388878-7673-B3D7-16E2-85DAC1832202}"/>
              </a:ext>
            </a:extLst>
          </p:cNvPr>
          <p:cNvSpPr txBox="1"/>
          <p:nvPr/>
        </p:nvSpPr>
        <p:spPr>
          <a:xfrm>
            <a:off x="8358876" y="5991970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5" y="5533294"/>
            <a:ext cx="13932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газоснабжения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BCAE04-B8CB-BA7A-9570-46EBF00DFEB3}"/>
              </a:ext>
            </a:extLst>
          </p:cNvPr>
          <p:cNvSpPr txBox="1"/>
          <p:nvPr/>
        </p:nvSpPr>
        <p:spPr>
          <a:xfrm>
            <a:off x="8358876" y="5762632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электроснабжения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A9B2723-88E7-A952-51F4-C32FCFC650A2}"/>
              </a:ext>
            </a:extLst>
          </p:cNvPr>
          <p:cNvSpPr/>
          <p:nvPr/>
        </p:nvSpPr>
        <p:spPr>
          <a:xfrm>
            <a:off x="6024876" y="556849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5" name="Рисунок 24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470D18D5-491B-7E76-5E16-58B42C771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2695" y="5726493"/>
            <a:ext cx="180000" cy="180000"/>
          </a:xfrm>
          <a:prstGeom prst="rect">
            <a:avLst/>
          </a:prstGeom>
        </p:spPr>
      </p:pic>
      <p:pic>
        <p:nvPicPr>
          <p:cNvPr id="66" name="Рисунок 65" descr="Производство со сплошной заливкой">
            <a:extLst>
              <a:ext uri="{FF2B5EF4-FFF2-40B4-BE49-F238E27FC236}">
                <a16:creationId xmlns:a16="http://schemas.microsoft.com/office/drawing/2014/main" id="{F298B11F-C3E1-47BB-7A6C-94022096E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2695" y="5951827"/>
            <a:ext cx="180000" cy="180000"/>
          </a:xfrm>
          <a:prstGeom prst="rect">
            <a:avLst/>
          </a:prstGeom>
        </p:spPr>
      </p:pic>
      <p:pic>
        <p:nvPicPr>
          <p:cNvPr id="117" name="Рисунок 116" descr="Огонь со сплошной заливкой">
            <a:extLst>
              <a:ext uri="{FF2B5EF4-FFF2-40B4-BE49-F238E27FC236}">
                <a16:creationId xmlns:a16="http://schemas.microsoft.com/office/drawing/2014/main" id="{9C1A38E6-F04C-2B65-CF66-222FB2F71A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7266" y="5501155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1168749" y="3338103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49,67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вода (м3)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8F919B7-90B8-C9E2-4B26-E6EE9FAC0F10}"/>
              </a:ext>
            </a:extLst>
          </p:cNvPr>
          <p:cNvSpPr txBox="1"/>
          <p:nvPr/>
        </p:nvSpPr>
        <p:spPr>
          <a:xfrm>
            <a:off x="1168749" y="382765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41,39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0DEA080-6B2C-362A-231A-C9436F916D74}"/>
              </a:ext>
            </a:extLst>
          </p:cNvPr>
          <p:cNvSpPr txBox="1"/>
          <p:nvPr/>
        </p:nvSpPr>
        <p:spPr>
          <a:xfrm>
            <a:off x="1164855" y="4323130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28,83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3561826" y="3343641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6,42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3561826" y="3833193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2,97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3557931" y="4328668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2246,90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8496" y="3824239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270" y="4322442"/>
            <a:ext cx="360000" cy="360000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8496" y="3311961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36172" y="4324726"/>
            <a:ext cx="360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2AFF3-F76F-9720-D9AB-1DE328321FF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31CFD-9868-0D02-7D09-59173B924F2D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94" y="1410456"/>
            <a:ext cx="3769450" cy="3969617"/>
          </a:xfrm>
          <a:prstGeom prst="rect">
            <a:avLst/>
          </a:prstGeom>
          <a:effectLst>
            <a:outerShdw blurRad="50800" dist="50800" dir="5400000" algn="ctr" rotWithShape="0">
              <a:srgbClr val="F1F1F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ru-ID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промышленности, новых технологий и природных ресурсов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информационных технологий, связи и цифрового развития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0D21332B-0DB9-6B4D-9305-D43EC94237DF}"/>
              </a:ext>
            </a:extLst>
          </p:cNvPr>
          <p:cNvSpPr/>
          <p:nvPr/>
        </p:nvSpPr>
        <p:spPr>
          <a:xfrm>
            <a:off x="745508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D7D0A12C-4216-66F6-609A-1DF85D2F79D6}"/>
              </a:ext>
            </a:extLst>
          </p:cNvPr>
          <p:cNvSpPr/>
          <p:nvPr/>
        </p:nvSpPr>
        <p:spPr>
          <a:xfrm>
            <a:off x="5304866" y="2417034"/>
            <a:ext cx="4482730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F6D9C1A6-36DF-B7C8-A1A4-E0DF0D6AF5F8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и инфраструктуры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20228815-09FF-6E6C-556A-998EFA1255AA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0730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культуры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35F81B7E-2564-C304-2256-75A1D64497E2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F592C2-331F-BE35-9308-EC1E6009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1596826"/>
            <a:ext cx="343991" cy="45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21061-A8E0-B171-4A4C-258E779C6EE4}"/>
              </a:ext>
            </a:extLst>
          </p:cNvPr>
          <p:cNvSpPr txBox="1"/>
          <p:nvPr/>
        </p:nvSpPr>
        <p:spPr>
          <a:xfrm>
            <a:off x="914736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8" name="Рисунок 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7C69212-6986-3E78-199A-35F5EA4D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2607945"/>
            <a:ext cx="343991" cy="450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1EBD5-3113-E788-F04D-4240CB36E21F}"/>
              </a:ext>
            </a:extLst>
          </p:cNvPr>
          <p:cNvSpPr txBox="1"/>
          <p:nvPr/>
        </p:nvSpPr>
        <p:spPr>
          <a:xfrm>
            <a:off x="914736" y="2790118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1" name="Рисунок 1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0F44BD-1152-F2CC-D01E-55C6D4DF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3628780"/>
            <a:ext cx="343991" cy="450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19A544-D27B-7682-0557-B421B61B38B4}"/>
              </a:ext>
            </a:extLst>
          </p:cNvPr>
          <p:cNvSpPr txBox="1"/>
          <p:nvPr/>
        </p:nvSpPr>
        <p:spPr>
          <a:xfrm>
            <a:off x="911267" y="381095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5" name="Рисунок 1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305DEF5-701F-CCC4-9EA6-067260D7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4647660"/>
            <a:ext cx="343991" cy="450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72E0C7-E513-6095-624C-060F575A227C}"/>
              </a:ext>
            </a:extLst>
          </p:cNvPr>
          <p:cNvSpPr txBox="1"/>
          <p:nvPr/>
        </p:nvSpPr>
        <p:spPr>
          <a:xfrm>
            <a:off x="911267" y="482983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A162F-E0A9-37B7-FED9-4D1ADC176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08" y="1554101"/>
            <a:ext cx="458409" cy="6019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6D2F2B-C13A-0842-6B6E-803E51F1F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4" y="2570291"/>
            <a:ext cx="463765" cy="5962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8DB36E-F475-B347-7045-5AC1DE37E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4" y="3626399"/>
            <a:ext cx="456398" cy="5867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DE4F171-728E-C467-D248-43B757D4B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4" y="4567536"/>
            <a:ext cx="463963" cy="59652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2DD0E50-A66E-FC57-A150-484B76B7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90" y="1493647"/>
            <a:ext cx="458409" cy="6019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1B727AC-D482-707A-2376-5AB755F4A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57" y="2515084"/>
            <a:ext cx="463963" cy="5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4654" y="2010053"/>
            <a:ext cx="1854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ГРИНОВСКИЙ ЯН ВАЛЕРЬЕВИЧ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8(35167)2-55-66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ukatav@inbox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СПЕЦОРГАНИЗАЦИИ ВАШЕЙ ОБЛАСТИ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540248" y="1439004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258" y="2033052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2543" y="2033052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28886" y="2361231"/>
            <a:ext cx="180000" cy="1800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398243" y="203596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+ 8(35167)2-52-34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202" y="2372744"/>
            <a:ext cx="1374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Adm-pressa@yandex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927273" y="1694498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УСТЬ-КАТАВСКОГО ГОРОДСКОГО ОКРУГА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ОРГАНИЗАЦИИИ) 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4" y="2234244"/>
            <a:ext cx="2095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Усть-Катавского городского округа – начальник управления имущественных отношений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915633" y="2062781"/>
            <a:ext cx="20520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область, г. Усть-Катав, ул. Ленина, 47А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81,5% в общем объеме отгруженной продукции в 2024 г.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автомобильный транспорт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404170" y="4123977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УСТЬ-КАТАВСКОГО ГОРОДСКОГО ОКРУГА В АГЛОМЕРАЦИЮ «ГОРНЫЙ УРАЛ»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793942" y="4131374"/>
            <a:ext cx="153700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ГРАДООБРАЗУЮЩЕЕ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АО «УКВЗ – УКВЗ ИМ. С.М. КИРОВА»</a:t>
            </a:r>
          </a:p>
          <a:p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км до г. Челябинска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км до г. Уфа </a:t>
            </a:r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664379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405" b="6405"/>
          <a:stretch/>
        </p:blipFill>
        <p:spPr>
          <a:xfrm>
            <a:off x="5747190" y="1405306"/>
            <a:ext cx="3991893" cy="3789375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ru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95408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23,4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2024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г. Усть-Катава, 2024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9104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67 502,0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737386" y="262514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Усть-Катавского ГО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895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 ➝ Златоуст ➝ Миасс - Челябинск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529065" y="3920208"/>
            <a:ext cx="209278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939633" y="4028434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3966710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 ➝ Челябинск ➝ Москва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960018" y="4294288"/>
            <a:ext cx="13495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26257" y="4285193"/>
            <a:ext cx="13495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8" y="5537887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AA6CB0-4167-9541-B67B-0E95357E6A5F}"/>
              </a:ext>
            </a:extLst>
          </p:cNvPr>
          <p:cNvSpPr txBox="1"/>
          <p:nvPr/>
        </p:nvSpPr>
        <p:spPr>
          <a:xfrm>
            <a:off x="6343568" y="5997556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5996464" y="559334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6907F74-87A4-9F3C-1200-21D129AEF31A}"/>
              </a:ext>
            </a:extLst>
          </p:cNvPr>
          <p:cNvCxnSpPr>
            <a:cxnSpLocks/>
          </p:cNvCxnSpPr>
          <p:nvPr/>
        </p:nvCxnSpPr>
        <p:spPr>
          <a:xfrm>
            <a:off x="5996464" y="6056758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6" y="5533294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89C74E41-81BE-8B2A-0EE7-94D5A021D03A}"/>
              </a:ext>
            </a:extLst>
          </p:cNvPr>
          <p:cNvCxnSpPr>
            <a:cxnSpLocks/>
          </p:cNvCxnSpPr>
          <p:nvPr/>
        </p:nvCxnSpPr>
        <p:spPr>
          <a:xfrm>
            <a:off x="8011772" y="5814479"/>
            <a:ext cx="244642" cy="0"/>
          </a:xfrm>
          <a:prstGeom prst="line">
            <a:avLst/>
          </a:prstGeom>
          <a:ln w="25400" cmpd="sng">
            <a:solidFill>
              <a:srgbClr val="B1C1E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>
            <a:extLst>
              <a:ext uri="{FF2B5EF4-FFF2-40B4-BE49-F238E27FC236}">
                <a16:creationId xmlns:a16="http://schemas.microsoft.com/office/drawing/2014/main" id="{1DE6A2CA-EE33-15F8-B1C1-0368494440BF}"/>
              </a:ext>
            </a:extLst>
          </p:cNvPr>
          <p:cNvSpPr/>
          <p:nvPr/>
        </p:nvSpPr>
        <p:spPr>
          <a:xfrm>
            <a:off x="8071238" y="5533294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5797066" y="2933874"/>
            <a:ext cx="1058727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6476" y="2961500"/>
            <a:ext cx="180000" cy="180000"/>
          </a:xfrm>
          <a:prstGeom prst="rect">
            <a:avLst/>
          </a:prstGeom>
        </p:spPr>
      </p:pic>
      <p:pic>
        <p:nvPicPr>
          <p:cNvPr id="189" name="Рисунок 188" descr="Круизное судно со сплошной заливкой">
            <a:extLst>
              <a:ext uri="{FF2B5EF4-FFF2-40B4-BE49-F238E27FC236}">
                <a16:creationId xmlns:a16="http://schemas.microsoft.com/office/drawing/2014/main" id="{6F257BA3-620E-D14E-C547-B9451EBCE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9166" y="2970346"/>
            <a:ext cx="180000" cy="180000"/>
          </a:xfrm>
          <a:prstGeom prst="rect">
            <a:avLst/>
          </a:prstGeom>
        </p:spPr>
      </p:pic>
      <p:sp>
        <p:nvSpPr>
          <p:cNvPr id="224" name="Полилиния 223">
            <a:extLst>
              <a:ext uri="{FF2B5EF4-FFF2-40B4-BE49-F238E27FC236}">
                <a16:creationId xmlns:a16="http://schemas.microsoft.com/office/drawing/2014/main" id="{324F65E4-B506-280D-F5BC-7E0A83A40DD8}"/>
              </a:ext>
            </a:extLst>
          </p:cNvPr>
          <p:cNvSpPr/>
          <p:nvPr/>
        </p:nvSpPr>
        <p:spPr>
          <a:xfrm>
            <a:off x="7219128" y="2896238"/>
            <a:ext cx="638784" cy="740302"/>
          </a:xfrm>
          <a:custGeom>
            <a:avLst/>
            <a:gdLst>
              <a:gd name="connsiteX0" fmla="*/ 149211 w 757536"/>
              <a:gd name="connsiteY0" fmla="*/ 0 h 788144"/>
              <a:gd name="connsiteX1" fmla="*/ 156863 w 757536"/>
              <a:gd name="connsiteY1" fmla="*/ 206600 h 788144"/>
              <a:gd name="connsiteX2" fmla="*/ 0 w 757536"/>
              <a:gd name="connsiteY2" fmla="*/ 466765 h 788144"/>
              <a:gd name="connsiteX3" fmla="*/ 225730 w 757536"/>
              <a:gd name="connsiteY3" fmla="*/ 665713 h 788144"/>
              <a:gd name="connsiteX4" fmla="*/ 501198 w 757536"/>
              <a:gd name="connsiteY4" fmla="*/ 738406 h 788144"/>
              <a:gd name="connsiteX5" fmla="*/ 738406 w 757536"/>
              <a:gd name="connsiteY5" fmla="*/ 692495 h 788144"/>
              <a:gd name="connsiteX6" fmla="*/ 757536 w 757536"/>
              <a:gd name="connsiteY6" fmla="*/ 772840 h 788144"/>
              <a:gd name="connsiteX7" fmla="*/ 635106 w 757536"/>
              <a:gd name="connsiteY7" fmla="*/ 788144 h 788144"/>
              <a:gd name="connsiteX0" fmla="*/ 149211 w 757536"/>
              <a:gd name="connsiteY0" fmla="*/ 0 h 953244"/>
              <a:gd name="connsiteX1" fmla="*/ 156863 w 757536"/>
              <a:gd name="connsiteY1" fmla="*/ 206600 h 953244"/>
              <a:gd name="connsiteX2" fmla="*/ 0 w 757536"/>
              <a:gd name="connsiteY2" fmla="*/ 466765 h 953244"/>
              <a:gd name="connsiteX3" fmla="*/ 225730 w 757536"/>
              <a:gd name="connsiteY3" fmla="*/ 665713 h 953244"/>
              <a:gd name="connsiteX4" fmla="*/ 501198 w 757536"/>
              <a:gd name="connsiteY4" fmla="*/ 738406 h 953244"/>
              <a:gd name="connsiteX5" fmla="*/ 738406 w 757536"/>
              <a:gd name="connsiteY5" fmla="*/ 692495 h 953244"/>
              <a:gd name="connsiteX6" fmla="*/ 757536 w 757536"/>
              <a:gd name="connsiteY6" fmla="*/ 772840 h 953244"/>
              <a:gd name="connsiteX7" fmla="*/ 743056 w 757536"/>
              <a:gd name="connsiteY7" fmla="*/ 953244 h 953244"/>
              <a:gd name="connsiteX0" fmla="*/ 149211 w 757536"/>
              <a:gd name="connsiteY0" fmla="*/ 0 h 772840"/>
              <a:gd name="connsiteX1" fmla="*/ 156863 w 757536"/>
              <a:gd name="connsiteY1" fmla="*/ 206600 h 772840"/>
              <a:gd name="connsiteX2" fmla="*/ 0 w 757536"/>
              <a:gd name="connsiteY2" fmla="*/ 466765 h 772840"/>
              <a:gd name="connsiteX3" fmla="*/ 225730 w 757536"/>
              <a:gd name="connsiteY3" fmla="*/ 665713 h 772840"/>
              <a:gd name="connsiteX4" fmla="*/ 501198 w 757536"/>
              <a:gd name="connsiteY4" fmla="*/ 738406 h 772840"/>
              <a:gd name="connsiteX5" fmla="*/ 738406 w 757536"/>
              <a:gd name="connsiteY5" fmla="*/ 692495 h 772840"/>
              <a:gd name="connsiteX6" fmla="*/ 757536 w 757536"/>
              <a:gd name="connsiteY6" fmla="*/ 772840 h 772840"/>
              <a:gd name="connsiteX0" fmla="*/ 149211 w 890886"/>
              <a:gd name="connsiteY0" fmla="*/ 0 h 776015"/>
              <a:gd name="connsiteX1" fmla="*/ 156863 w 890886"/>
              <a:gd name="connsiteY1" fmla="*/ 206600 h 776015"/>
              <a:gd name="connsiteX2" fmla="*/ 0 w 890886"/>
              <a:gd name="connsiteY2" fmla="*/ 466765 h 776015"/>
              <a:gd name="connsiteX3" fmla="*/ 225730 w 890886"/>
              <a:gd name="connsiteY3" fmla="*/ 665713 h 776015"/>
              <a:gd name="connsiteX4" fmla="*/ 501198 w 890886"/>
              <a:gd name="connsiteY4" fmla="*/ 738406 h 776015"/>
              <a:gd name="connsiteX5" fmla="*/ 738406 w 890886"/>
              <a:gd name="connsiteY5" fmla="*/ 692495 h 776015"/>
              <a:gd name="connsiteX6" fmla="*/ 890886 w 890886"/>
              <a:gd name="connsiteY6" fmla="*/ 776015 h 776015"/>
              <a:gd name="connsiteX0" fmla="*/ 149211 w 738406"/>
              <a:gd name="connsiteY0" fmla="*/ 0 h 738406"/>
              <a:gd name="connsiteX1" fmla="*/ 156863 w 738406"/>
              <a:gd name="connsiteY1" fmla="*/ 206600 h 738406"/>
              <a:gd name="connsiteX2" fmla="*/ 0 w 738406"/>
              <a:gd name="connsiteY2" fmla="*/ 466765 h 738406"/>
              <a:gd name="connsiteX3" fmla="*/ 225730 w 738406"/>
              <a:gd name="connsiteY3" fmla="*/ 665713 h 738406"/>
              <a:gd name="connsiteX4" fmla="*/ 501198 w 738406"/>
              <a:gd name="connsiteY4" fmla="*/ 738406 h 738406"/>
              <a:gd name="connsiteX5" fmla="*/ 738406 w 738406"/>
              <a:gd name="connsiteY5" fmla="*/ 6924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25730 w 659031"/>
              <a:gd name="connsiteY3" fmla="*/ 665713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13030 w 659031"/>
              <a:gd name="connsiteY3" fmla="*/ 649838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722531"/>
              <a:gd name="connsiteY0" fmla="*/ 0 h 738406"/>
              <a:gd name="connsiteX1" fmla="*/ 156863 w 722531"/>
              <a:gd name="connsiteY1" fmla="*/ 206600 h 738406"/>
              <a:gd name="connsiteX2" fmla="*/ 0 w 722531"/>
              <a:gd name="connsiteY2" fmla="*/ 466765 h 738406"/>
              <a:gd name="connsiteX3" fmla="*/ 213030 w 722531"/>
              <a:gd name="connsiteY3" fmla="*/ 649838 h 738406"/>
              <a:gd name="connsiteX4" fmla="*/ 501198 w 722531"/>
              <a:gd name="connsiteY4" fmla="*/ 738406 h 738406"/>
              <a:gd name="connsiteX5" fmla="*/ 722531 w 722531"/>
              <a:gd name="connsiteY5" fmla="*/ 695670 h 738406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211 w 722531"/>
              <a:gd name="connsiteY0" fmla="*/ 0 h 738818"/>
              <a:gd name="connsiteX1" fmla="*/ 156863 w 722531"/>
              <a:gd name="connsiteY1" fmla="*/ 206600 h 738818"/>
              <a:gd name="connsiteX2" fmla="*/ 0 w 722531"/>
              <a:gd name="connsiteY2" fmla="*/ 466765 h 738818"/>
              <a:gd name="connsiteX3" fmla="*/ 213030 w 722531"/>
              <a:gd name="connsiteY3" fmla="*/ 649838 h 738818"/>
              <a:gd name="connsiteX4" fmla="*/ 501198 w 722531"/>
              <a:gd name="connsiteY4" fmla="*/ 738406 h 738818"/>
              <a:gd name="connsiteX5" fmla="*/ 722531 w 722531"/>
              <a:gd name="connsiteY5" fmla="*/ 695670 h 738818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655 w 722975"/>
              <a:gd name="connsiteY0" fmla="*/ 0 h 739454"/>
              <a:gd name="connsiteX1" fmla="*/ 157307 w 722975"/>
              <a:gd name="connsiteY1" fmla="*/ 206600 h 739454"/>
              <a:gd name="connsiteX2" fmla="*/ 444 w 722975"/>
              <a:gd name="connsiteY2" fmla="*/ 466765 h 739454"/>
              <a:gd name="connsiteX3" fmla="*/ 213474 w 722975"/>
              <a:gd name="connsiteY3" fmla="*/ 649838 h 739454"/>
              <a:gd name="connsiteX4" fmla="*/ 501642 w 722975"/>
              <a:gd name="connsiteY4" fmla="*/ 738406 h 739454"/>
              <a:gd name="connsiteX5" fmla="*/ 722975 w 722975"/>
              <a:gd name="connsiteY5" fmla="*/ 695670 h 739454"/>
              <a:gd name="connsiteX0" fmla="*/ 70791 w 644111"/>
              <a:gd name="connsiteY0" fmla="*/ 0 h 739454"/>
              <a:gd name="connsiteX1" fmla="*/ 78443 w 644111"/>
              <a:gd name="connsiteY1" fmla="*/ 206600 h 739454"/>
              <a:gd name="connsiteX2" fmla="*/ 955 w 644111"/>
              <a:gd name="connsiteY2" fmla="*/ 441365 h 739454"/>
              <a:gd name="connsiteX3" fmla="*/ 134610 w 644111"/>
              <a:gd name="connsiteY3" fmla="*/ 649838 h 739454"/>
              <a:gd name="connsiteX4" fmla="*/ 422778 w 644111"/>
              <a:gd name="connsiteY4" fmla="*/ 738406 h 739454"/>
              <a:gd name="connsiteX5" fmla="*/ 644111 w 644111"/>
              <a:gd name="connsiteY5" fmla="*/ 695670 h 739454"/>
              <a:gd name="connsiteX0" fmla="*/ 72155 w 645475"/>
              <a:gd name="connsiteY0" fmla="*/ 0 h 739454"/>
              <a:gd name="connsiteX1" fmla="*/ 79807 w 645475"/>
              <a:gd name="connsiteY1" fmla="*/ 206600 h 739454"/>
              <a:gd name="connsiteX2" fmla="*/ 2319 w 645475"/>
              <a:gd name="connsiteY2" fmla="*/ 441365 h 739454"/>
              <a:gd name="connsiteX3" fmla="*/ 135974 w 645475"/>
              <a:gd name="connsiteY3" fmla="*/ 649838 h 739454"/>
              <a:gd name="connsiteX4" fmla="*/ 424142 w 645475"/>
              <a:gd name="connsiteY4" fmla="*/ 738406 h 739454"/>
              <a:gd name="connsiteX5" fmla="*/ 645475 w 645475"/>
              <a:gd name="connsiteY5" fmla="*/ 695670 h 739454"/>
              <a:gd name="connsiteX0" fmla="*/ 66004 w 639324"/>
              <a:gd name="connsiteY0" fmla="*/ 0 h 739454"/>
              <a:gd name="connsiteX1" fmla="*/ 73656 w 639324"/>
              <a:gd name="connsiteY1" fmla="*/ 206600 h 739454"/>
              <a:gd name="connsiteX2" fmla="*/ 2518 w 639324"/>
              <a:gd name="connsiteY2" fmla="*/ 422315 h 739454"/>
              <a:gd name="connsiteX3" fmla="*/ 129823 w 639324"/>
              <a:gd name="connsiteY3" fmla="*/ 649838 h 739454"/>
              <a:gd name="connsiteX4" fmla="*/ 417991 w 639324"/>
              <a:gd name="connsiteY4" fmla="*/ 738406 h 739454"/>
              <a:gd name="connsiteX5" fmla="*/ 639324 w 639324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184375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219"/>
              <a:gd name="connsiteX1" fmla="*/ 72189 w 637857"/>
              <a:gd name="connsiteY1" fmla="*/ 184375 h 739219"/>
              <a:gd name="connsiteX2" fmla="*/ 1051 w 637857"/>
              <a:gd name="connsiteY2" fmla="*/ 422315 h 739219"/>
              <a:gd name="connsiteX3" fmla="*/ 128356 w 637857"/>
              <a:gd name="connsiteY3" fmla="*/ 656188 h 739219"/>
              <a:gd name="connsiteX4" fmla="*/ 416524 w 637857"/>
              <a:gd name="connsiteY4" fmla="*/ 738406 h 739219"/>
              <a:gd name="connsiteX5" fmla="*/ 637857 w 637857"/>
              <a:gd name="connsiteY5" fmla="*/ 695670 h 739219"/>
              <a:gd name="connsiteX0" fmla="*/ 52099 w 625419"/>
              <a:gd name="connsiteY0" fmla="*/ 0 h 739219"/>
              <a:gd name="connsiteX1" fmla="*/ 59751 w 625419"/>
              <a:gd name="connsiteY1" fmla="*/ 184375 h 739219"/>
              <a:gd name="connsiteX2" fmla="*/ 1313 w 625419"/>
              <a:gd name="connsiteY2" fmla="*/ 454065 h 739219"/>
              <a:gd name="connsiteX3" fmla="*/ 115918 w 625419"/>
              <a:gd name="connsiteY3" fmla="*/ 656188 h 739219"/>
              <a:gd name="connsiteX4" fmla="*/ 404086 w 625419"/>
              <a:gd name="connsiteY4" fmla="*/ 738406 h 739219"/>
              <a:gd name="connsiteX5" fmla="*/ 625419 w 625419"/>
              <a:gd name="connsiteY5" fmla="*/ 695670 h 739219"/>
              <a:gd name="connsiteX0" fmla="*/ 64536 w 637856"/>
              <a:gd name="connsiteY0" fmla="*/ 0 h 739219"/>
              <a:gd name="connsiteX1" fmla="*/ 72188 w 637856"/>
              <a:gd name="connsiteY1" fmla="*/ 184375 h 739219"/>
              <a:gd name="connsiteX2" fmla="*/ 1050 w 637856"/>
              <a:gd name="connsiteY2" fmla="*/ 438190 h 739219"/>
              <a:gd name="connsiteX3" fmla="*/ 128355 w 637856"/>
              <a:gd name="connsiteY3" fmla="*/ 656188 h 739219"/>
              <a:gd name="connsiteX4" fmla="*/ 416523 w 637856"/>
              <a:gd name="connsiteY4" fmla="*/ 738406 h 739219"/>
              <a:gd name="connsiteX5" fmla="*/ 637856 w 637856"/>
              <a:gd name="connsiteY5" fmla="*/ 695670 h 739219"/>
              <a:gd name="connsiteX0" fmla="*/ 64536 w 637856"/>
              <a:gd name="connsiteY0" fmla="*/ 0 h 740302"/>
              <a:gd name="connsiteX1" fmla="*/ 72188 w 637856"/>
              <a:gd name="connsiteY1" fmla="*/ 184375 h 740302"/>
              <a:gd name="connsiteX2" fmla="*/ 1050 w 637856"/>
              <a:gd name="connsiteY2" fmla="*/ 438190 h 740302"/>
              <a:gd name="connsiteX3" fmla="*/ 128355 w 637856"/>
              <a:gd name="connsiteY3" fmla="*/ 656188 h 740302"/>
              <a:gd name="connsiteX4" fmla="*/ 416523 w 637856"/>
              <a:gd name="connsiteY4" fmla="*/ 738406 h 740302"/>
              <a:gd name="connsiteX5" fmla="*/ 637856 w 637856"/>
              <a:gd name="connsiteY5" fmla="*/ 695670 h 740302"/>
              <a:gd name="connsiteX0" fmla="*/ 65464 w 638784"/>
              <a:gd name="connsiteY0" fmla="*/ 0 h 740302"/>
              <a:gd name="connsiteX1" fmla="*/ 73116 w 638784"/>
              <a:gd name="connsiteY1" fmla="*/ 184375 h 740302"/>
              <a:gd name="connsiteX2" fmla="*/ 1978 w 638784"/>
              <a:gd name="connsiteY2" fmla="*/ 438190 h 740302"/>
              <a:gd name="connsiteX3" fmla="*/ 129283 w 638784"/>
              <a:gd name="connsiteY3" fmla="*/ 656188 h 740302"/>
              <a:gd name="connsiteX4" fmla="*/ 417451 w 638784"/>
              <a:gd name="connsiteY4" fmla="*/ 738406 h 740302"/>
              <a:gd name="connsiteX5" fmla="*/ 638784 w 638784"/>
              <a:gd name="connsiteY5" fmla="*/ 695670 h 74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784" h="740302">
                <a:moveTo>
                  <a:pt x="65464" y="0"/>
                </a:moveTo>
                <a:lnTo>
                  <a:pt x="73116" y="184375"/>
                </a:lnTo>
                <a:cubicBezTo>
                  <a:pt x="16498" y="255819"/>
                  <a:pt x="-7383" y="359555"/>
                  <a:pt x="1978" y="438190"/>
                </a:cubicBezTo>
                <a:cubicBezTo>
                  <a:pt x="11339" y="516825"/>
                  <a:pt x="45750" y="610915"/>
                  <a:pt x="129283" y="656188"/>
                </a:cubicBezTo>
                <a:cubicBezTo>
                  <a:pt x="212816" y="701462"/>
                  <a:pt x="332534" y="731826"/>
                  <a:pt x="417451" y="738406"/>
                </a:cubicBezTo>
                <a:cubicBezTo>
                  <a:pt x="502368" y="744986"/>
                  <a:pt x="552306" y="735315"/>
                  <a:pt x="638784" y="695670"/>
                </a:cubicBezTo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1DB939D-969B-4680-0A86-BA951EE11C6D}"/>
              </a:ext>
            </a:extLst>
          </p:cNvPr>
          <p:cNvSpPr/>
          <p:nvPr/>
        </p:nvSpPr>
        <p:spPr>
          <a:xfrm>
            <a:off x="7291345" y="3482675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228491" y="3011792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5" name="Полилиния 224">
            <a:extLst>
              <a:ext uri="{FF2B5EF4-FFF2-40B4-BE49-F238E27FC236}">
                <a16:creationId xmlns:a16="http://schemas.microsoft.com/office/drawing/2014/main" id="{75AAF8B1-FBE6-5116-7F4F-4CF046A27698}"/>
              </a:ext>
            </a:extLst>
          </p:cNvPr>
          <p:cNvSpPr/>
          <p:nvPr/>
        </p:nvSpPr>
        <p:spPr>
          <a:xfrm>
            <a:off x="7202413" y="2217278"/>
            <a:ext cx="1368082" cy="1701005"/>
          </a:xfrm>
          <a:custGeom>
            <a:avLst/>
            <a:gdLst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46485 w 1564106"/>
              <a:gd name="connsiteY7" fmla="*/ 1431758 h 2374232"/>
              <a:gd name="connsiteX8" fmla="*/ 998621 w 1564106"/>
              <a:gd name="connsiteY8" fmla="*/ 1435768 h 2374232"/>
              <a:gd name="connsiteX9" fmla="*/ 1098885 w 1564106"/>
              <a:gd name="connsiteY9" fmla="*/ 1528011 h 2374232"/>
              <a:gd name="connsiteX10" fmla="*/ 1147011 w 1564106"/>
              <a:gd name="connsiteY10" fmla="*/ 1483895 h 2374232"/>
              <a:gd name="connsiteX11" fmla="*/ 1227221 w 1564106"/>
              <a:gd name="connsiteY11" fmla="*/ 1491916 h 2374232"/>
              <a:gd name="connsiteX12" fmla="*/ 1351548 w 1564106"/>
              <a:gd name="connsiteY12" fmla="*/ 1700463 h 2374232"/>
              <a:gd name="connsiteX13" fmla="*/ 1564106 w 1564106"/>
              <a:gd name="connsiteY13" fmla="*/ 2009274 h 2374232"/>
              <a:gd name="connsiteX14" fmla="*/ 1544053 w 1564106"/>
              <a:gd name="connsiteY14" fmla="*/ 2197768 h 2374232"/>
              <a:gd name="connsiteX15" fmla="*/ 1403685 w 1564106"/>
              <a:gd name="connsiteY15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98621 w 1564106"/>
              <a:gd name="connsiteY7" fmla="*/ 14357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37795 w 1564106"/>
              <a:gd name="connsiteY6" fmla="*/ 142340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44053"/>
              <a:gd name="connsiteY0" fmla="*/ 0 h 2374232"/>
              <a:gd name="connsiteX1" fmla="*/ 0 w 1544053"/>
              <a:gd name="connsiteY1" fmla="*/ 192505 h 2374232"/>
              <a:gd name="connsiteX2" fmla="*/ 344906 w 1544053"/>
              <a:gd name="connsiteY2" fmla="*/ 561474 h 2374232"/>
              <a:gd name="connsiteX3" fmla="*/ 537411 w 1544053"/>
              <a:gd name="connsiteY3" fmla="*/ 930442 h 2374232"/>
              <a:gd name="connsiteX4" fmla="*/ 826169 w 1544053"/>
              <a:gd name="connsiteY4" fmla="*/ 1331495 h 2374232"/>
              <a:gd name="connsiteX5" fmla="*/ 906379 w 1544053"/>
              <a:gd name="connsiteY5" fmla="*/ 1343526 h 2374232"/>
              <a:gd name="connsiteX6" fmla="*/ 937795 w 1544053"/>
              <a:gd name="connsiteY6" fmla="*/ 1423403 h 2374232"/>
              <a:gd name="connsiteX7" fmla="*/ 982746 w 1544053"/>
              <a:gd name="connsiteY7" fmla="*/ 1448468 h 2374232"/>
              <a:gd name="connsiteX8" fmla="*/ 1098885 w 1544053"/>
              <a:gd name="connsiteY8" fmla="*/ 1528011 h 2374232"/>
              <a:gd name="connsiteX9" fmla="*/ 1147011 w 1544053"/>
              <a:gd name="connsiteY9" fmla="*/ 1483895 h 2374232"/>
              <a:gd name="connsiteX10" fmla="*/ 1227221 w 1544053"/>
              <a:gd name="connsiteY10" fmla="*/ 1491916 h 2374232"/>
              <a:gd name="connsiteX11" fmla="*/ 1351548 w 1544053"/>
              <a:gd name="connsiteY11" fmla="*/ 1700463 h 2374232"/>
              <a:gd name="connsiteX12" fmla="*/ 1544053 w 1544053"/>
              <a:gd name="connsiteY12" fmla="*/ 2197768 h 2374232"/>
              <a:gd name="connsiteX13" fmla="*/ 1403685 w 1544053"/>
              <a:gd name="connsiteY13" fmla="*/ 2374232 h 2374232"/>
              <a:gd name="connsiteX0" fmla="*/ 48127 w 1403685"/>
              <a:gd name="connsiteY0" fmla="*/ 0 h 2374232"/>
              <a:gd name="connsiteX1" fmla="*/ 0 w 1403685"/>
              <a:gd name="connsiteY1" fmla="*/ 192505 h 2374232"/>
              <a:gd name="connsiteX2" fmla="*/ 344906 w 1403685"/>
              <a:gd name="connsiteY2" fmla="*/ 561474 h 2374232"/>
              <a:gd name="connsiteX3" fmla="*/ 537411 w 1403685"/>
              <a:gd name="connsiteY3" fmla="*/ 930442 h 2374232"/>
              <a:gd name="connsiteX4" fmla="*/ 826169 w 1403685"/>
              <a:gd name="connsiteY4" fmla="*/ 1331495 h 2374232"/>
              <a:gd name="connsiteX5" fmla="*/ 906379 w 1403685"/>
              <a:gd name="connsiteY5" fmla="*/ 1343526 h 2374232"/>
              <a:gd name="connsiteX6" fmla="*/ 937795 w 1403685"/>
              <a:gd name="connsiteY6" fmla="*/ 1423403 h 2374232"/>
              <a:gd name="connsiteX7" fmla="*/ 982746 w 1403685"/>
              <a:gd name="connsiteY7" fmla="*/ 1448468 h 2374232"/>
              <a:gd name="connsiteX8" fmla="*/ 1098885 w 1403685"/>
              <a:gd name="connsiteY8" fmla="*/ 1528011 h 2374232"/>
              <a:gd name="connsiteX9" fmla="*/ 1147011 w 1403685"/>
              <a:gd name="connsiteY9" fmla="*/ 1483895 h 2374232"/>
              <a:gd name="connsiteX10" fmla="*/ 1227221 w 1403685"/>
              <a:gd name="connsiteY10" fmla="*/ 1491916 h 2374232"/>
              <a:gd name="connsiteX11" fmla="*/ 1351548 w 1403685"/>
              <a:gd name="connsiteY11" fmla="*/ 1700463 h 2374232"/>
              <a:gd name="connsiteX12" fmla="*/ 1403685 w 1403685"/>
              <a:gd name="connsiteY12" fmla="*/ 2374232 h 2374232"/>
              <a:gd name="connsiteX0" fmla="*/ 48127 w 1351548"/>
              <a:gd name="connsiteY0" fmla="*/ 0 h 1700463"/>
              <a:gd name="connsiteX1" fmla="*/ 0 w 1351548"/>
              <a:gd name="connsiteY1" fmla="*/ 192505 h 1700463"/>
              <a:gd name="connsiteX2" fmla="*/ 344906 w 1351548"/>
              <a:gd name="connsiteY2" fmla="*/ 561474 h 1700463"/>
              <a:gd name="connsiteX3" fmla="*/ 537411 w 1351548"/>
              <a:gd name="connsiteY3" fmla="*/ 930442 h 1700463"/>
              <a:gd name="connsiteX4" fmla="*/ 826169 w 1351548"/>
              <a:gd name="connsiteY4" fmla="*/ 1331495 h 1700463"/>
              <a:gd name="connsiteX5" fmla="*/ 906379 w 1351548"/>
              <a:gd name="connsiteY5" fmla="*/ 1343526 h 1700463"/>
              <a:gd name="connsiteX6" fmla="*/ 937795 w 1351548"/>
              <a:gd name="connsiteY6" fmla="*/ 1423403 h 1700463"/>
              <a:gd name="connsiteX7" fmla="*/ 982746 w 1351548"/>
              <a:gd name="connsiteY7" fmla="*/ 1448468 h 1700463"/>
              <a:gd name="connsiteX8" fmla="*/ 1098885 w 1351548"/>
              <a:gd name="connsiteY8" fmla="*/ 1528011 h 1700463"/>
              <a:gd name="connsiteX9" fmla="*/ 1147011 w 1351548"/>
              <a:gd name="connsiteY9" fmla="*/ 1483895 h 1700463"/>
              <a:gd name="connsiteX10" fmla="*/ 1227221 w 1351548"/>
              <a:gd name="connsiteY10" fmla="*/ 1491916 h 1700463"/>
              <a:gd name="connsiteX11" fmla="*/ 1351548 w 1351548"/>
              <a:gd name="connsiteY11" fmla="*/ 1700463 h 1700463"/>
              <a:gd name="connsiteX0" fmla="*/ 6852 w 1310273"/>
              <a:gd name="connsiteY0" fmla="*/ 0 h 1700463"/>
              <a:gd name="connsiteX1" fmla="*/ 0 w 1310273"/>
              <a:gd name="connsiteY1" fmla="*/ 179805 h 1700463"/>
              <a:gd name="connsiteX2" fmla="*/ 303631 w 1310273"/>
              <a:gd name="connsiteY2" fmla="*/ 561474 h 1700463"/>
              <a:gd name="connsiteX3" fmla="*/ 496136 w 1310273"/>
              <a:gd name="connsiteY3" fmla="*/ 930442 h 1700463"/>
              <a:gd name="connsiteX4" fmla="*/ 784894 w 1310273"/>
              <a:gd name="connsiteY4" fmla="*/ 1331495 h 1700463"/>
              <a:gd name="connsiteX5" fmla="*/ 865104 w 1310273"/>
              <a:gd name="connsiteY5" fmla="*/ 1343526 h 1700463"/>
              <a:gd name="connsiteX6" fmla="*/ 896520 w 1310273"/>
              <a:gd name="connsiteY6" fmla="*/ 1423403 h 1700463"/>
              <a:gd name="connsiteX7" fmla="*/ 941471 w 1310273"/>
              <a:gd name="connsiteY7" fmla="*/ 1448468 h 1700463"/>
              <a:gd name="connsiteX8" fmla="*/ 1057610 w 1310273"/>
              <a:gd name="connsiteY8" fmla="*/ 1528011 h 1700463"/>
              <a:gd name="connsiteX9" fmla="*/ 1105736 w 1310273"/>
              <a:gd name="connsiteY9" fmla="*/ 1483895 h 1700463"/>
              <a:gd name="connsiteX10" fmla="*/ 1185946 w 1310273"/>
              <a:gd name="connsiteY10" fmla="*/ 1491916 h 1700463"/>
              <a:gd name="connsiteX11" fmla="*/ 1310273 w 1310273"/>
              <a:gd name="connsiteY11" fmla="*/ 1700463 h 1700463"/>
              <a:gd name="connsiteX0" fmla="*/ 0 w 1331996"/>
              <a:gd name="connsiteY0" fmla="*/ 0 h 1697288"/>
              <a:gd name="connsiteX1" fmla="*/ 21723 w 1331996"/>
              <a:gd name="connsiteY1" fmla="*/ 176630 h 1697288"/>
              <a:gd name="connsiteX2" fmla="*/ 325354 w 1331996"/>
              <a:gd name="connsiteY2" fmla="*/ 558299 h 1697288"/>
              <a:gd name="connsiteX3" fmla="*/ 517859 w 1331996"/>
              <a:gd name="connsiteY3" fmla="*/ 927267 h 1697288"/>
              <a:gd name="connsiteX4" fmla="*/ 806617 w 1331996"/>
              <a:gd name="connsiteY4" fmla="*/ 1328320 h 1697288"/>
              <a:gd name="connsiteX5" fmla="*/ 886827 w 1331996"/>
              <a:gd name="connsiteY5" fmla="*/ 1340351 h 1697288"/>
              <a:gd name="connsiteX6" fmla="*/ 918243 w 1331996"/>
              <a:gd name="connsiteY6" fmla="*/ 1420228 h 1697288"/>
              <a:gd name="connsiteX7" fmla="*/ 963194 w 1331996"/>
              <a:gd name="connsiteY7" fmla="*/ 1445293 h 1697288"/>
              <a:gd name="connsiteX8" fmla="*/ 1079333 w 1331996"/>
              <a:gd name="connsiteY8" fmla="*/ 1524836 h 1697288"/>
              <a:gd name="connsiteX9" fmla="*/ 1127459 w 1331996"/>
              <a:gd name="connsiteY9" fmla="*/ 1480720 h 1697288"/>
              <a:gd name="connsiteX10" fmla="*/ 1207669 w 1331996"/>
              <a:gd name="connsiteY10" fmla="*/ 1488741 h 1697288"/>
              <a:gd name="connsiteX11" fmla="*/ 1331996 w 1331996"/>
              <a:gd name="connsiteY11" fmla="*/ 1697288 h 1697288"/>
              <a:gd name="connsiteX0" fmla="*/ 0 w 1490746"/>
              <a:gd name="connsiteY0" fmla="*/ 0 h 1697288"/>
              <a:gd name="connsiteX1" fmla="*/ 180473 w 1490746"/>
              <a:gd name="connsiteY1" fmla="*/ 176630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414254 w 1490746"/>
              <a:gd name="connsiteY1" fmla="*/ 434474 h 1697288"/>
              <a:gd name="connsiteX2" fmla="*/ 676609 w 1490746"/>
              <a:gd name="connsiteY2" fmla="*/ 927267 h 1697288"/>
              <a:gd name="connsiteX3" fmla="*/ 965367 w 1490746"/>
              <a:gd name="connsiteY3" fmla="*/ 1328320 h 1697288"/>
              <a:gd name="connsiteX4" fmla="*/ 1045577 w 1490746"/>
              <a:gd name="connsiteY4" fmla="*/ 1340351 h 1697288"/>
              <a:gd name="connsiteX5" fmla="*/ 1076993 w 1490746"/>
              <a:gd name="connsiteY5" fmla="*/ 1420228 h 1697288"/>
              <a:gd name="connsiteX6" fmla="*/ 1121944 w 1490746"/>
              <a:gd name="connsiteY6" fmla="*/ 1445293 h 1697288"/>
              <a:gd name="connsiteX7" fmla="*/ 1238083 w 1490746"/>
              <a:gd name="connsiteY7" fmla="*/ 1524836 h 1697288"/>
              <a:gd name="connsiteX8" fmla="*/ 1286209 w 1490746"/>
              <a:gd name="connsiteY8" fmla="*/ 1480720 h 1697288"/>
              <a:gd name="connsiteX9" fmla="*/ 1366419 w 1490746"/>
              <a:gd name="connsiteY9" fmla="*/ 1488741 h 1697288"/>
              <a:gd name="connsiteX10" fmla="*/ 1490746 w 1490746"/>
              <a:gd name="connsiteY10" fmla="*/ 1697288 h 1697288"/>
              <a:gd name="connsiteX0" fmla="*/ 0 w 1490746"/>
              <a:gd name="connsiteY0" fmla="*/ 0 h 1697288"/>
              <a:gd name="connsiteX1" fmla="*/ 138808 w 1490746"/>
              <a:gd name="connsiteY1" fmla="*/ 154214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12687"/>
              <a:gd name="connsiteY0" fmla="*/ 0 h 1701005"/>
              <a:gd name="connsiteX1" fmla="*/ 60749 w 1412687"/>
              <a:gd name="connsiteY1" fmla="*/ 157931 h 1701005"/>
              <a:gd name="connsiteX2" fmla="*/ 336195 w 1412687"/>
              <a:gd name="connsiteY2" fmla="*/ 438191 h 1701005"/>
              <a:gd name="connsiteX3" fmla="*/ 598550 w 1412687"/>
              <a:gd name="connsiteY3" fmla="*/ 930984 h 1701005"/>
              <a:gd name="connsiteX4" fmla="*/ 887308 w 1412687"/>
              <a:gd name="connsiteY4" fmla="*/ 1332037 h 1701005"/>
              <a:gd name="connsiteX5" fmla="*/ 967518 w 1412687"/>
              <a:gd name="connsiteY5" fmla="*/ 1344068 h 1701005"/>
              <a:gd name="connsiteX6" fmla="*/ 998934 w 1412687"/>
              <a:gd name="connsiteY6" fmla="*/ 1423945 h 1701005"/>
              <a:gd name="connsiteX7" fmla="*/ 1043885 w 1412687"/>
              <a:gd name="connsiteY7" fmla="*/ 1449010 h 1701005"/>
              <a:gd name="connsiteX8" fmla="*/ 1160024 w 1412687"/>
              <a:gd name="connsiteY8" fmla="*/ 1528553 h 1701005"/>
              <a:gd name="connsiteX9" fmla="*/ 1208150 w 1412687"/>
              <a:gd name="connsiteY9" fmla="*/ 1484437 h 1701005"/>
              <a:gd name="connsiteX10" fmla="*/ 1288360 w 1412687"/>
              <a:gd name="connsiteY10" fmla="*/ 1492458 h 1701005"/>
              <a:gd name="connsiteX11" fmla="*/ 1412687 w 1412687"/>
              <a:gd name="connsiteY11" fmla="*/ 1701005 h 1701005"/>
              <a:gd name="connsiteX0" fmla="*/ 0 w 1368082"/>
              <a:gd name="connsiteY0" fmla="*/ 0 h 1701005"/>
              <a:gd name="connsiteX1" fmla="*/ 16144 w 1368082"/>
              <a:gd name="connsiteY1" fmla="*/ 157931 h 1701005"/>
              <a:gd name="connsiteX2" fmla="*/ 291590 w 1368082"/>
              <a:gd name="connsiteY2" fmla="*/ 438191 h 1701005"/>
              <a:gd name="connsiteX3" fmla="*/ 553945 w 1368082"/>
              <a:gd name="connsiteY3" fmla="*/ 930984 h 1701005"/>
              <a:gd name="connsiteX4" fmla="*/ 842703 w 1368082"/>
              <a:gd name="connsiteY4" fmla="*/ 1332037 h 1701005"/>
              <a:gd name="connsiteX5" fmla="*/ 922913 w 1368082"/>
              <a:gd name="connsiteY5" fmla="*/ 1344068 h 1701005"/>
              <a:gd name="connsiteX6" fmla="*/ 954329 w 1368082"/>
              <a:gd name="connsiteY6" fmla="*/ 1423945 h 1701005"/>
              <a:gd name="connsiteX7" fmla="*/ 999280 w 1368082"/>
              <a:gd name="connsiteY7" fmla="*/ 1449010 h 1701005"/>
              <a:gd name="connsiteX8" fmla="*/ 1115419 w 1368082"/>
              <a:gd name="connsiteY8" fmla="*/ 1528553 h 1701005"/>
              <a:gd name="connsiteX9" fmla="*/ 1163545 w 1368082"/>
              <a:gd name="connsiteY9" fmla="*/ 1484437 h 1701005"/>
              <a:gd name="connsiteX10" fmla="*/ 1243755 w 1368082"/>
              <a:gd name="connsiteY10" fmla="*/ 1492458 h 1701005"/>
              <a:gd name="connsiteX11" fmla="*/ 1368082 w 1368082"/>
              <a:gd name="connsiteY11" fmla="*/ 1701005 h 17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082" h="1701005">
                <a:moveTo>
                  <a:pt x="0" y="0"/>
                </a:moveTo>
                <a:lnTo>
                  <a:pt x="16144" y="157931"/>
                </a:lnTo>
                <a:lnTo>
                  <a:pt x="291590" y="438191"/>
                </a:lnTo>
                <a:cubicBezTo>
                  <a:pt x="376925" y="562768"/>
                  <a:pt x="462093" y="782010"/>
                  <a:pt x="553945" y="930984"/>
                </a:cubicBezTo>
                <a:lnTo>
                  <a:pt x="842703" y="1332037"/>
                </a:lnTo>
                <a:lnTo>
                  <a:pt x="922913" y="1344068"/>
                </a:lnTo>
                <a:lnTo>
                  <a:pt x="954329" y="1423945"/>
                </a:lnTo>
                <a:lnTo>
                  <a:pt x="999280" y="1449010"/>
                </a:lnTo>
                <a:lnTo>
                  <a:pt x="1115419" y="1528553"/>
                </a:lnTo>
                <a:lnTo>
                  <a:pt x="1163545" y="1484437"/>
                </a:lnTo>
                <a:lnTo>
                  <a:pt x="1243755" y="1492458"/>
                </a:lnTo>
                <a:lnTo>
                  <a:pt x="1368082" y="1701005"/>
                </a:lnTo>
              </a:path>
            </a:pathLst>
          </a:custGeom>
          <a:noFill/>
          <a:ln>
            <a:solidFill>
              <a:srgbClr val="4756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98AC780-B7FC-BFB2-CF91-A16FB33187B4}"/>
              </a:ext>
            </a:extLst>
          </p:cNvPr>
          <p:cNvSpPr/>
          <p:nvPr/>
        </p:nvSpPr>
        <p:spPr>
          <a:xfrm>
            <a:off x="8538984" y="2470912"/>
            <a:ext cx="817190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 descr="Маркер со сплошной заливкой">
            <a:extLst>
              <a:ext uri="{FF2B5EF4-FFF2-40B4-BE49-F238E27FC236}">
                <a16:creationId xmlns:a16="http://schemas.microsoft.com/office/drawing/2014/main" id="{06923B98-10D6-B6D3-95A5-9B556E051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3403" y="2535763"/>
            <a:ext cx="180000" cy="18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689B1EE5-84E0-8C85-4DC4-179905919AE8}"/>
              </a:ext>
            </a:extLst>
          </p:cNvPr>
          <p:cNvSpPr/>
          <p:nvPr/>
        </p:nvSpPr>
        <p:spPr>
          <a:xfrm>
            <a:off x="7434752" y="2422100"/>
            <a:ext cx="1009085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ID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Златоуст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 descr="Маркер со сплошной заливкой">
            <a:extLst>
              <a:ext uri="{FF2B5EF4-FFF2-40B4-BE49-F238E27FC236}">
                <a16:creationId xmlns:a16="http://schemas.microsoft.com/office/drawing/2014/main" id="{AEAC66D0-ADED-4C2C-61F4-DA371C979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2072" y="2487572"/>
            <a:ext cx="180000" cy="180000"/>
          </a:xfrm>
          <a:prstGeom prst="rect">
            <a:avLst/>
          </a:prstGeom>
        </p:spPr>
      </p:pic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4568" y="2470795"/>
            <a:ext cx="180000" cy="18000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13930D6D-FD3E-F3D4-E91A-9284D223BA3B}"/>
              </a:ext>
            </a:extLst>
          </p:cNvPr>
          <p:cNvSpPr/>
          <p:nvPr/>
        </p:nvSpPr>
        <p:spPr>
          <a:xfrm>
            <a:off x="7794468" y="3524500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8061348" y="2848595"/>
            <a:ext cx="740202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Миасс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Маркер со сплошной заливкой">
            <a:extLst>
              <a:ext uri="{FF2B5EF4-FFF2-40B4-BE49-F238E27FC236}">
                <a16:creationId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6302" y="2933095"/>
            <a:ext cx="141229" cy="141229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7269644" y="3167438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2D48715E-5B06-8F9B-C0D5-EF438749EC8F}"/>
              </a:ext>
            </a:extLst>
          </p:cNvPr>
          <p:cNvSpPr txBox="1"/>
          <p:nvPr/>
        </p:nvSpPr>
        <p:spPr>
          <a:xfrm>
            <a:off x="5984833" y="2817655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мин.</a:t>
            </a:r>
          </a:p>
        </p:txBody>
      </p:sp>
      <p:pic>
        <p:nvPicPr>
          <p:cNvPr id="235" name="Рисунок 234" descr="Конвертируемый со сплошной заливкой">
            <a:extLst>
              <a:ext uri="{FF2B5EF4-FFF2-40B4-BE49-F238E27FC236}">
                <a16:creationId xmlns:a16="http://schemas.microsoft.com/office/drawing/2014/main" id="{0635AF20-4AD4-3D21-1F24-EB3E6A7701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83358" y="2645812"/>
            <a:ext cx="180000" cy="1800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38929AE-7327-91BE-4508-E50940ED7B79}"/>
              </a:ext>
            </a:extLst>
          </p:cNvPr>
          <p:cNvSpPr txBox="1"/>
          <p:nvPr/>
        </p:nvSpPr>
        <p:spPr>
          <a:xfrm>
            <a:off x="7179344" y="4087360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ч. 6 мин.</a:t>
            </a:r>
          </a:p>
        </p:txBody>
      </p:sp>
      <p:pic>
        <p:nvPicPr>
          <p:cNvPr id="237" name="Рисунок 236" descr="Конвертируемый со сплошной заливкой">
            <a:extLst>
              <a:ext uri="{FF2B5EF4-FFF2-40B4-BE49-F238E27FC236}">
                <a16:creationId xmlns:a16="http://schemas.microsoft.com/office/drawing/2014/main" id="{DA90A6E0-4D30-2B48-50C5-C8DC720D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77869" y="392666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  <p:pic>
        <p:nvPicPr>
          <p:cNvPr id="3" name="Рисунок 2" descr="Маркер со сплошной заливкой">
            <a:extLst>
              <a:ext uri="{FF2B5EF4-FFF2-40B4-BE49-F238E27FC236}">
                <a16:creationId xmlns:a16="http://schemas.microsoft.com/office/drawing/2014/main" id="{85E26048-8728-50BE-4061-EE96FADD9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5805" y="2529103"/>
            <a:ext cx="140488" cy="1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2024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006993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2024 год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ID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17,83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2,16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Челябинская область)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997747" y="3336778"/>
            <a:ext cx="409896" cy="18507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18293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20772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59575" y="3344643"/>
            <a:ext cx="409896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19249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36690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57046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44925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7 358 чел.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82781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2024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516349"/>
              </p:ext>
            </p:extLst>
          </p:nvPr>
        </p:nvGraphicFramePr>
        <p:xfrm>
          <a:off x="870857" y="4578382"/>
          <a:ext cx="3377472" cy="154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78162"/>
              </p:ext>
            </p:extLst>
          </p:nvPr>
        </p:nvGraphicFramePr>
        <p:xfrm>
          <a:off x="5289759" y="1400273"/>
          <a:ext cx="4497840" cy="237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852991"/>
                  </a:ext>
                </a:extLst>
              </a:tr>
              <a:tr h="407552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44 925,8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57 046,3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06270"/>
                  </a:ext>
                </a:extLst>
              </a:tr>
              <a:tr h="407552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122,4*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122,3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5586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Челябинской 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области)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62 970,0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77 158,5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111,0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115,6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Челябинской области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110,2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113,7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9762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1,30%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(Челябинской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(Челябинской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790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-13,7℃, в июле +23℃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790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лесного фонда 51 272 га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31 200га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породы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20 072 га</a:t>
            </a:r>
          </a:p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каменистые</a:t>
            </a: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строении почвы участвуют осадочные, метаморфические и вулканогенные образования (известняки, кварциты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1 279,8 тыс. тонн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 доломитов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7999932" y="2758783"/>
            <a:ext cx="18189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доломита, известняка, песка, глины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67 502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11 516,0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1739,0 га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2D72C5B-E6A0-1041-A71A-27D5324B5B6E}"/>
              </a:ext>
            </a:extLst>
          </p:cNvPr>
          <p:cNvSpPr txBox="1"/>
          <p:nvPr/>
        </p:nvSpPr>
        <p:spPr>
          <a:xfrm>
            <a:off x="5878006" y="3114667"/>
            <a:ext cx="18013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доломиты используются в строительстве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ru-ID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822025" y="4895983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маршрут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862509" y="428876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02312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1 178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2 973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1 557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28137" y="2290269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ru-ID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839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 «Многофункциональный спортивный комплекс»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513846" y="409623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513846" y="469734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513846" y="5401845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CDB32-E4BA-2074-C804-6197980EE0E0}"/>
              </a:ext>
            </a:extLst>
          </p:cNvPr>
          <p:cNvSpPr txBox="1"/>
          <p:nvPr/>
        </p:nvSpPr>
        <p:spPr>
          <a:xfrm>
            <a:off x="5476483" y="3323593"/>
            <a:ext cx="18390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  ДО "Спортивная школа - СОК"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A51B1-9DBF-606A-7279-006491E2E9AE}"/>
              </a:ext>
            </a:extLst>
          </p:cNvPr>
          <p:cNvSpPr txBox="1"/>
          <p:nvPr/>
        </p:nvSpPr>
        <p:spPr>
          <a:xfrm>
            <a:off x="7822025" y="3586119"/>
            <a:ext cx="13929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МКУДО Детская музыкальная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EE053FA-A557-1414-8ECE-9262B61E39F3}"/>
              </a:ext>
            </a:extLst>
          </p:cNvPr>
          <p:cNvSpPr txBox="1"/>
          <p:nvPr/>
        </p:nvSpPr>
        <p:spPr>
          <a:xfrm>
            <a:off x="5551329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97668"/>
              </p:ext>
            </p:extLst>
          </p:nvPr>
        </p:nvGraphicFramePr>
        <p:xfrm>
          <a:off x="5551328" y="1848679"/>
          <a:ext cx="3481847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57420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:a16="http://schemas.microsoft.com/office/drawing/2014/main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151303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968642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045088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559303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1065320" y="5716498"/>
            <a:ext cx="8140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электроснабжения, водоснабжения, газоснабжения, автомобильных дорог и транспортного обслуживания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30192</TotalTime>
  <Words>3093</Words>
  <Application>Microsoft Office PowerPoint</Application>
  <PresentationFormat>Лист A4 (210x297 мм)</PresentationFormat>
  <Paragraphs>694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Rubik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Мамаева Людмила Михайловна</cp:lastModifiedBy>
  <cp:revision>337</cp:revision>
  <cp:lastPrinted>2025-04-09T04:54:21Z</cp:lastPrinted>
  <dcterms:created xsi:type="dcterms:W3CDTF">2023-11-22T14:19:10Z</dcterms:created>
  <dcterms:modified xsi:type="dcterms:W3CDTF">2025-04-09T05:07:27Z</dcterms:modified>
</cp:coreProperties>
</file>